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embeddedFontLst>
    <p:embeddedFont>
      <p:font typeface="Raleway"/>
      <p:regular r:id="rId48"/>
      <p:bold r:id="rId49"/>
      <p:italic r:id="rId50"/>
      <p:boldItalic r:id="rId51"/>
    </p:embeddedFont>
    <p:embeddedFont>
      <p:font typeface="Lato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aleway-regular.fntdata"/><Relationship Id="rId47" Type="http://schemas.openxmlformats.org/officeDocument/2006/relationships/slide" Target="slides/slide42.xml"/><Relationship Id="rId49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aleway-boldItalic.fntdata"/><Relationship Id="rId50" Type="http://schemas.openxmlformats.org/officeDocument/2006/relationships/font" Target="fonts/Raleway-italic.fntdata"/><Relationship Id="rId53" Type="http://schemas.openxmlformats.org/officeDocument/2006/relationships/font" Target="fonts/Lato-bold.fntdata"/><Relationship Id="rId52" Type="http://schemas.openxmlformats.org/officeDocument/2006/relationships/font" Target="fonts/Lato-regular.fntdata"/><Relationship Id="rId11" Type="http://schemas.openxmlformats.org/officeDocument/2006/relationships/slide" Target="slides/slide6.xml"/><Relationship Id="rId55" Type="http://schemas.openxmlformats.org/officeDocument/2006/relationships/font" Target="fonts/Lato-boldItalic.fntdata"/><Relationship Id="rId10" Type="http://schemas.openxmlformats.org/officeDocument/2006/relationships/slide" Target="slides/slide5.xml"/><Relationship Id="rId54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a76313c31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a76313c31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a76313c31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a76313c31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a76313c31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a76313c31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a76313c31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5a76313c31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a76313c31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a76313c31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a76313c31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a76313c31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a76313c31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5a76313c31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a76313c31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a76313c31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a76313c31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5a76313c31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a76313c31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a76313c31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a76313c31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a76313c31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a76313c31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a76313c31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5df48a0f3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5df48a0f3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a76313c31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5a76313c31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df48a0f3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df48a0f3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5a76313c31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5a76313c31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5a76313c31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5a76313c31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df48a0f3c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df48a0f3c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a76313c31_5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a76313c31_5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df48a0f3c_8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df48a0f3c_8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a76313c31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5a76313c31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df48a0f3c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5df48a0f3c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a76313c31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a76313c31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5a76313c3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5a76313c3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5df48a0f3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5df48a0f3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df48a0f3c_9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5df48a0f3c_9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5a76313c31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5a76313c31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5a76313c31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5a76313c31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5a76313c31_5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5a76313c31_5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5df48a0f3c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5df48a0f3c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5df48a0f3c_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5df48a0f3c_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5a76313c31_5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5a76313c31_5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5a76313c31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5a76313c31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a76313c31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a76313c31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5df48a0f3c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5df48a0f3c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5df48a0f3c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5df48a0f3c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5a76313c31_1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5a76313c31_1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5a76313c31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5a76313c31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a76313c31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a76313c31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df48a0f3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df48a0f3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df48a0f3c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df48a0f3c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df48a0f3c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df48a0f3c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D">
  <p:cSld name="TITLE_AND_BODY_2_1_1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228600" y="804675"/>
            <a:ext cx="37302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228600" y="1901954"/>
            <a:ext cx="3730200" cy="26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5" name="Google Shape;85;p13"/>
          <p:cNvSpPr/>
          <p:nvPr>
            <p:ph idx="2" type="pic"/>
          </p:nvPr>
        </p:nvSpPr>
        <p:spPr>
          <a:xfrm>
            <a:off x="4233672" y="228600"/>
            <a:ext cx="4690800" cy="469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F">
  <p:cSld name="TITLE_AND_BODY_2_1_1_1_1_1_1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/>
          <p:nvPr/>
        </p:nvSpPr>
        <p:spPr>
          <a:xfrm>
            <a:off x="228600" y="228600"/>
            <a:ext cx="8686800" cy="4686300"/>
          </a:xfrm>
          <a:prstGeom prst="roundRect">
            <a:avLst>
              <a:gd fmla="val 612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4"/>
          <p:cNvSpPr/>
          <p:nvPr>
            <p:ph idx="2" type="pic"/>
          </p:nvPr>
        </p:nvSpPr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14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51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5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125" y="499900"/>
            <a:ext cx="5502900" cy="46437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sp>
        <p:nvSpPr>
          <p:cNvPr id="96" name="Google Shape;96;p15"/>
          <p:cNvSpPr txBox="1"/>
          <p:nvPr/>
        </p:nvSpPr>
        <p:spPr>
          <a:xfrm>
            <a:off x="0" y="1877975"/>
            <a:ext cx="3754500" cy="19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9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Beluken - RPG Battle Manager</a:t>
            </a:r>
            <a:endParaRPr sz="39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7" name="Google Shape;97;p15"/>
          <p:cNvSpPr txBox="1"/>
          <p:nvPr/>
        </p:nvSpPr>
        <p:spPr>
          <a:xfrm>
            <a:off x="0" y="3843875"/>
            <a:ext cx="2401500" cy="12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Frederico Antunes</a:t>
            </a:r>
            <a:endParaRPr sz="13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Gabriel Gomes</a:t>
            </a:r>
            <a:endParaRPr sz="13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Lucas Victorino</a:t>
            </a:r>
            <a:endParaRPr sz="13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Pedro Umpierre</a:t>
            </a:r>
            <a:endParaRPr sz="13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Ramon Pedro Pereira Santos</a:t>
            </a:r>
            <a:endParaRPr sz="13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2065875" y="4642050"/>
            <a:ext cx="14028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727650" y="747275"/>
            <a:ext cx="76887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Objetivos</a:t>
            </a:r>
            <a:r>
              <a:rPr lang="pt-BR" sz="2100">
                <a:solidFill>
                  <a:srgbClr val="000000"/>
                </a:solidFill>
              </a:rPr>
              <a:t> Arquiteturais:</a:t>
            </a:r>
            <a:endParaRPr sz="3000"/>
          </a:p>
        </p:txBody>
      </p:sp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287400" y="1394000"/>
            <a:ext cx="8759100" cy="37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9144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Manutenibilidade e Extensibilidade: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Alcançar uma arquitetura de software que seja </a:t>
            </a: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altamente fácil de manter e estender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 Isso significa que modificações, correções de bugs e a adição de novas funcionalidades locais (como novas regras de RPG, tipos de personagens ou mecânicas de combate) devem ser possíveis com impacto mínimo nos componentes existentes.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Testabilidade: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Garantir um </a:t>
            </a: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alto grau de testabilidade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para todos os componentes críticos do sistema. A arquitetura deve </a:t>
            </a: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facilitar a criação de testes unitários para a lógica de negócios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(regras de combate, criação de fichas) e testes de integração que validem as interações entre as camadas.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2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617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727650" y="747275"/>
            <a:ext cx="76887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Objetivos Arquiteturais:</a:t>
            </a:r>
            <a:endParaRPr sz="3000"/>
          </a:p>
        </p:txBody>
      </p:sp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287400" y="1204475"/>
            <a:ext cx="8759100" cy="4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9144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b="1"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Flexibilidade para Evolução Local: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Prover </a:t>
            </a:r>
            <a:r>
              <a:rPr b="1"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flexibilidade arquitetural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para permitir a evolução do sistema em termos de regras de jogo, personalizações e modos de operação, mantendo o foco em funcionalidades que operem localmente no dispositivo do usuário.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b="1"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Desempenho Responsivo: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Assegurar que o sistema apresente </a:t>
            </a:r>
            <a:r>
              <a:rPr b="1"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baixo tempo de resposta e fluidez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nas interações do usuário, especialmente durante operações críticas como a simulação de batalhas, cálculos de atributos e navegação entre telas.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b="1"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Usabilidade e Experiência do Usuário: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Facilitar, através de uma estrutura bem definida, a construção de uma interface de usuário que seja </a:t>
            </a:r>
            <a:r>
              <a:rPr b="1"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intuitiva, agradável e eficiente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adaptando-se adequadamente a diferentes contextos de uso (desktop e mobile).</a:t>
            </a:r>
            <a:endParaRPr b="1" sz="19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2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617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727650" y="747275"/>
            <a:ext cx="76887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Requisitos</a:t>
            </a:r>
            <a:r>
              <a:rPr lang="pt-BR" sz="2100">
                <a:solidFill>
                  <a:srgbClr val="000000"/>
                </a:solidFill>
              </a:rPr>
              <a:t> Arquiteturais:</a:t>
            </a:r>
            <a:endParaRPr sz="3000"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287400" y="1355900"/>
            <a:ext cx="8759100" cy="39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9144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Interface Adaptativa: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O sistema </a:t>
            </a: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deve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suportar layouts de interface que se adaptem de forma responsiva a diferentes tamanhos de tela, densidades de pixel e orientações (retrato/paisagem), visando uma experiência consistente em dispositivos desktop (Windows) e móveis (Android), e potencialmente web e iOS no futuro.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Gerenciamento Eficiente de Dados Locais: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A arquitetura </a:t>
            </a: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deve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ser capaz de gerenciar eficientemente um volume crescente de dados do usuário (fichas de personagens e inimigos, grupos, cenários, históricos de batalha) armazenados localmente em um banco de dados SQLite, garantindo a integridade e a rápida recuperação dessas informações.</a:t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2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617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727650" y="747275"/>
            <a:ext cx="76887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Requisitos Arquiteturais:</a:t>
            </a:r>
            <a:endParaRPr sz="3000"/>
          </a:p>
        </p:txBody>
      </p:sp>
      <p:sp>
        <p:nvSpPr>
          <p:cNvPr id="170" name="Google Shape;170;p27"/>
          <p:cNvSpPr txBox="1"/>
          <p:nvPr>
            <p:ph idx="1" type="body"/>
          </p:nvPr>
        </p:nvSpPr>
        <p:spPr>
          <a:xfrm>
            <a:off x="287400" y="1354300"/>
            <a:ext cx="8759100" cy="3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9144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b="1"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Navegação Clara e Consistente: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A arquitetura </a:t>
            </a:r>
            <a:r>
              <a:rPr b="1"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deve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suportar um sistema de navegação claro, previsível e guiado, permitindo que os usuários acessem todas as funcionalidades principais com facilidade.</a:t>
            </a:r>
            <a:b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b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b="1"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Suporte a Temas e Diretrizes de Design: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O sistema </a:t>
            </a:r>
            <a:r>
              <a:rPr b="1"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deve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permitir a aplicação de temas visuais (como claro e escuro) e, na construção dos componentes de interface, considerar as diretrizes de design Material Design (para Android, Windows, Web) e Cupertino (para iOS) para uma integração visual adequada às respectivas plataformas.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2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617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727650" y="747275"/>
            <a:ext cx="76887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Requisitos Arquiteturais:</a:t>
            </a:r>
            <a:endParaRPr sz="3000"/>
          </a:p>
        </p:txBody>
      </p:sp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287400" y="1603475"/>
            <a:ext cx="8759100" cy="36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9144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Aplicação dos Padrões MVC e Repository: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A estrutura da aplicação </a:t>
            </a: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deve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ser organizada seguindo o padrão Model-View-Controller (MVC) para a separação de responsabilidades entre apresentação, lógica de controle e dados. Adicionalmente, </a:t>
            </a: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deve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ser utilizado o padrão Repository para abstrair e gerenciar o acesso à camada de persistência de dados local.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2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617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727650" y="747275"/>
            <a:ext cx="76887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Arquitetura: MVC + Repository – Uma Dupla Poderosa</a:t>
            </a:r>
            <a:endParaRPr sz="4000"/>
          </a:p>
        </p:txBody>
      </p:sp>
      <p:sp>
        <p:nvSpPr>
          <p:cNvPr id="182" name="Google Shape;182;p29"/>
          <p:cNvSpPr txBox="1"/>
          <p:nvPr>
            <p:ph idx="1" type="body"/>
          </p:nvPr>
        </p:nvSpPr>
        <p:spPr>
          <a:xfrm>
            <a:off x="287400" y="1374950"/>
            <a:ext cx="8759100" cy="38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9144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●"/>
            </a:pPr>
            <a:r>
              <a:rPr b="1"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MVC (Model-View-Controller): A Base da Organização</a:t>
            </a:r>
            <a:br>
              <a:rPr b="1"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b="1"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1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1"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Model: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Representa os dados e a lógica de negócios da aplicação.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2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■"/>
            </a:pP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Contém as regras, validações e interage com a camada de persistência (via Repository).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1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1"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View: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Responsável pela interface do usuário (UI).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2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■"/>
            </a:pP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Exibe os dados do Model e envia comandos do usuário para o Controller.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1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1"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Controller: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Atua como intermediário entre o Model e a View.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2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■"/>
            </a:pP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Processa as entradas do usuário, interage com o Model e seleciona a View a ser exibida.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1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○"/>
            </a:pPr>
            <a:r>
              <a:rPr i="1"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Benefício central do MVC: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Separação clara de responsabilidades, facilitando a manutenção, evolução e testes.</a:t>
            </a:r>
            <a:endParaRPr b="1"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1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>
            <p:ph type="title"/>
          </p:nvPr>
        </p:nvSpPr>
        <p:spPr>
          <a:xfrm>
            <a:off x="727650" y="747275"/>
            <a:ext cx="76887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Arquitetura: MVC + Repository – Uma Dupla Poderosa</a:t>
            </a:r>
            <a:endParaRPr sz="4000"/>
          </a:p>
        </p:txBody>
      </p:sp>
      <p:sp>
        <p:nvSpPr>
          <p:cNvPr id="188" name="Google Shape;188;p30"/>
          <p:cNvSpPr txBox="1"/>
          <p:nvPr>
            <p:ph idx="1" type="body"/>
          </p:nvPr>
        </p:nvSpPr>
        <p:spPr>
          <a:xfrm>
            <a:off x="287400" y="1374950"/>
            <a:ext cx="8759100" cy="38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9144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●"/>
            </a:pP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Padrão Repository: Abstraindo o Acesso a Dados</a:t>
            </a:r>
            <a:b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○"/>
            </a:pP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Atua como uma camada de abstração entre a lógica de negócios (Model/Serviços) e as fontes de dados (ex: SQLite).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○"/>
            </a:pP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Centraliza a lógica de consulta e persistência de dados.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○"/>
            </a:pP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Simula uma "coleção" de objetos de domínio em memória.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○"/>
            </a:pPr>
            <a:r>
              <a:rPr i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Benefício central do Repository:</a:t>
            </a: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Desacoplamento da fonte de dados, permitindo trocar ou modificar o mecanismo de persistência com mínimo impacto no restante do sistema e facilitando testes (mocking).</a:t>
            </a:r>
            <a:endParaRPr b="1"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1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727650" y="747275"/>
            <a:ext cx="76887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Arquitetura: MVC + Repository – Uma Dupla Poderosa</a:t>
            </a:r>
            <a:endParaRPr sz="4000"/>
          </a:p>
        </p:txBody>
      </p:sp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287400" y="1374950"/>
            <a:ext cx="8759100" cy="38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9144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●"/>
            </a:pP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 Sinergia MVC + Repository:</a:t>
            </a:r>
            <a:b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○"/>
            </a:pP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Fluxo Comum:</a:t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2" marL="18288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■"/>
            </a:pPr>
            <a:r>
              <a:rPr lang="pt-BR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 </a:t>
            </a:r>
            <a:r>
              <a:rPr b="1" lang="pt-BR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View</a:t>
            </a:r>
            <a:r>
              <a:rPr lang="pt-BR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captura a interação do usuário e a envia ao </a:t>
            </a:r>
            <a:r>
              <a:rPr b="1" lang="pt-BR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Controller</a:t>
            </a:r>
            <a:r>
              <a:rPr lang="pt-BR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2" marL="18288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■"/>
            </a:pPr>
            <a:r>
              <a:rPr lang="pt-BR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 </a:t>
            </a:r>
            <a:r>
              <a:rPr b="1" lang="pt-BR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Controller</a:t>
            </a:r>
            <a:r>
              <a:rPr lang="pt-BR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processa a requisição e aciona o </a:t>
            </a:r>
            <a:r>
              <a:rPr b="1" lang="pt-BR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Model</a:t>
            </a:r>
            <a:r>
              <a:rPr lang="pt-BR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2" marL="18288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■"/>
            </a:pPr>
            <a:r>
              <a:rPr lang="pt-BR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 </a:t>
            </a:r>
            <a:r>
              <a:rPr b="1" lang="pt-BR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Model</a:t>
            </a:r>
            <a:r>
              <a:rPr lang="pt-BR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utiliza o </a:t>
            </a:r>
            <a:r>
              <a:rPr b="1" lang="pt-BR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Repository</a:t>
            </a:r>
            <a:r>
              <a:rPr lang="pt-BR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para buscar ou persistir dados.</a:t>
            </a:r>
            <a:endParaRPr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2" marL="18288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■"/>
            </a:pPr>
            <a:r>
              <a:rPr lang="pt-BR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 </a:t>
            </a:r>
            <a:r>
              <a:rPr b="1" lang="pt-BR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Repository</a:t>
            </a:r>
            <a:r>
              <a:rPr lang="pt-BR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interage com a </a:t>
            </a:r>
            <a:r>
              <a:rPr b="1" lang="pt-BR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fonte de dados</a:t>
            </a:r>
            <a:r>
              <a:rPr lang="pt-BR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(ex: SQLite).</a:t>
            </a:r>
            <a:endParaRPr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2" marL="18288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■"/>
            </a:pPr>
            <a:r>
              <a:rPr lang="pt-BR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 </a:t>
            </a:r>
            <a:r>
              <a:rPr b="1" lang="pt-BR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Model</a:t>
            </a:r>
            <a:r>
              <a:rPr lang="pt-BR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retorna os dados processados ao </a:t>
            </a:r>
            <a:r>
              <a:rPr b="1" lang="pt-BR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Controller</a:t>
            </a:r>
            <a:r>
              <a:rPr lang="pt-BR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2" marL="18288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■"/>
            </a:pPr>
            <a:r>
              <a:rPr lang="pt-BR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 </a:t>
            </a:r>
            <a:r>
              <a:rPr b="1" lang="pt-BR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Controller</a:t>
            </a:r>
            <a:r>
              <a:rPr lang="pt-BR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atualiza a </a:t>
            </a:r>
            <a:r>
              <a:rPr b="1" lang="pt-BR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View</a:t>
            </a:r>
            <a:r>
              <a:rPr lang="pt-BR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com os novos dados.</a:t>
            </a:r>
            <a:endParaRPr b="1"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1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727650" y="747275"/>
            <a:ext cx="76887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Arquitetura: MVC + Repository – Uma Dupla Poderosa</a:t>
            </a:r>
            <a:endParaRPr sz="4000"/>
          </a:p>
        </p:txBody>
      </p:sp>
      <p:sp>
        <p:nvSpPr>
          <p:cNvPr id="200" name="Google Shape;200;p32"/>
          <p:cNvSpPr txBox="1"/>
          <p:nvPr>
            <p:ph idx="1" type="body"/>
          </p:nvPr>
        </p:nvSpPr>
        <p:spPr>
          <a:xfrm>
            <a:off x="287400" y="1182850"/>
            <a:ext cx="8759100" cy="40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9144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●"/>
            </a:pPr>
            <a:r>
              <a:rPr b="1"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Vantagens da Combinação:</a:t>
            </a:r>
            <a:endParaRPr b="1"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1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1"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Manutenibilidade Elevada: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Alterações na UI (</a:t>
            </a:r>
            <a:r>
              <a:rPr b="1" lang="pt-BR" sz="15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View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), regras de negócio (</a:t>
            </a:r>
            <a:r>
              <a:rPr b="1" lang="pt-BR" sz="15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Model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) ou acesso a dados (</a:t>
            </a:r>
            <a:r>
              <a:rPr b="1" lang="pt-BR" sz="15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Repository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) são mais isoladas.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1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○"/>
            </a:pPr>
            <a:r>
              <a:rPr b="1"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Testabilidade Aprimorada:</a:t>
            </a:r>
            <a:endParaRPr b="1"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2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■"/>
            </a:pPr>
            <a:r>
              <a:rPr b="1" lang="pt-BR" sz="15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Model 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 </a:t>
            </a:r>
            <a:r>
              <a:rPr b="1" lang="pt-BR" sz="15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Controller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podem ser testados independentemente da </a:t>
            </a:r>
            <a:r>
              <a:rPr b="1" lang="pt-BR" sz="15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View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2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■"/>
            </a:pP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Lógica de negócios pode ser testada isoladamente da persistência, mockando o </a:t>
            </a:r>
            <a:r>
              <a:rPr b="1" lang="pt-BR" sz="15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Repository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1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1"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Flexibilidade na Persistência: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O </a:t>
            </a:r>
            <a:r>
              <a:rPr b="1" lang="pt-BR" sz="15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Repository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permite alterar ou evoluir o mecanismo de armazenamento de dados (ex: de SQLite para outra solução local) sem impactar o </a:t>
            </a:r>
            <a:r>
              <a:rPr b="1" lang="pt-BR" sz="15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Model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ou </a:t>
            </a:r>
            <a:r>
              <a:rPr b="1" lang="pt-BR" sz="15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Controller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1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1"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Código Mais Limpo e Organizado: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Responsabilidades bem definidas em cada camada, resultando em maior clareza e legibilidade.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1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727650" y="666600"/>
            <a:ext cx="7688700" cy="9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Diagrama de Visão Arquitetural - </a:t>
            </a:r>
            <a:r>
              <a:rPr lang="pt-BR" sz="2100">
                <a:solidFill>
                  <a:srgbClr val="FF0000"/>
                </a:solidFill>
              </a:rPr>
              <a:t>Antigo</a:t>
            </a:r>
            <a:endParaRPr sz="4000">
              <a:solidFill>
                <a:srgbClr val="FF0000"/>
              </a:solidFill>
            </a:endParaRPr>
          </a:p>
        </p:txBody>
      </p:sp>
      <p:pic>
        <p:nvPicPr>
          <p:cNvPr id="206" name="Google Shape;206;p33" title="DiagramaDeVisaoArquitetural.drawio.png"/>
          <p:cNvPicPr preferRelativeResize="0"/>
          <p:nvPr/>
        </p:nvPicPr>
        <p:blipFill rotWithShape="1">
          <a:blip r:embed="rId3">
            <a:alphaModFix/>
          </a:blip>
          <a:srcRect b="0" l="0" r="38901" t="0"/>
          <a:stretch/>
        </p:blipFill>
        <p:spPr>
          <a:xfrm>
            <a:off x="209400" y="1647625"/>
            <a:ext cx="5089976" cy="240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3" title="DiagramaDeVisaoArquitetural.drawio.png"/>
          <p:cNvPicPr preferRelativeResize="0"/>
          <p:nvPr/>
        </p:nvPicPr>
        <p:blipFill rotWithShape="1">
          <a:blip r:embed="rId3">
            <a:alphaModFix/>
          </a:blip>
          <a:srcRect b="0" l="64248" r="0" t="0"/>
          <a:stretch/>
        </p:blipFill>
        <p:spPr>
          <a:xfrm>
            <a:off x="5842750" y="1958350"/>
            <a:ext cx="3160124" cy="255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3"/>
          <p:cNvSpPr/>
          <p:nvPr/>
        </p:nvSpPr>
        <p:spPr>
          <a:xfrm>
            <a:off x="73438" y="1420900"/>
            <a:ext cx="5361900" cy="3213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p33"/>
          <p:cNvSpPr/>
          <p:nvPr/>
        </p:nvSpPr>
        <p:spPr>
          <a:xfrm>
            <a:off x="5740625" y="1826050"/>
            <a:ext cx="3283200" cy="2403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0" name="Google Shape;210;p33"/>
          <p:cNvCxnSpPr/>
          <p:nvPr/>
        </p:nvCxnSpPr>
        <p:spPr>
          <a:xfrm>
            <a:off x="5435350" y="2872250"/>
            <a:ext cx="304500" cy="1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11" name="Google Shape;211;p33"/>
          <p:cNvCxnSpPr/>
          <p:nvPr/>
        </p:nvCxnSpPr>
        <p:spPr>
          <a:xfrm rot="10800000">
            <a:off x="5440800" y="3057575"/>
            <a:ext cx="303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727650" y="747275"/>
            <a:ext cx="76887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Escopo do Sistema:</a:t>
            </a:r>
            <a:endParaRPr sz="2100"/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729450" y="1727375"/>
            <a:ext cx="8316900" cy="30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pt-BR" sz="1622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Plataforma e Tecnologia:</a:t>
            </a:r>
            <a:endParaRPr b="1" sz="1622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1628" lvl="0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23"/>
              <a:buFont typeface="Raleway"/>
              <a:buChar char="●"/>
            </a:pPr>
            <a:r>
              <a:rPr lang="pt-BR" sz="1622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Aplicativo multiplataforma (Windows e Android).</a:t>
            </a:r>
            <a:endParaRPr sz="1622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1628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3"/>
              <a:buFont typeface="Raleway"/>
              <a:buChar char="●"/>
            </a:pPr>
            <a:r>
              <a:rPr lang="pt-BR" sz="1622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Desenvolvido em Flutter.</a:t>
            </a:r>
            <a:endParaRPr sz="1622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b="1" lang="pt-BR" sz="1622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Objetivo Principal:</a:t>
            </a:r>
            <a:endParaRPr b="1" sz="1622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1628" lvl="0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23"/>
              <a:buFont typeface="Raleway"/>
              <a:buChar char="●"/>
            </a:pPr>
            <a:r>
              <a:rPr lang="pt-BR" sz="1622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Ferramenta completa para criação, gerenciamento e simulação de batalhas RPG.</a:t>
            </a:r>
            <a:endParaRPr sz="1622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1628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3"/>
              <a:buFont typeface="Raleway"/>
              <a:buChar char="●"/>
            </a:pPr>
            <a:r>
              <a:rPr lang="pt-BR" sz="1622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Apresentar sistema de combate próprio, focado na fluidez e dinamismo.</a:t>
            </a:r>
            <a:endParaRPr sz="1622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617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title"/>
          </p:nvPr>
        </p:nvSpPr>
        <p:spPr>
          <a:xfrm>
            <a:off x="727650" y="666600"/>
            <a:ext cx="7688700" cy="9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Diagrama de Visão Arquitetural - </a:t>
            </a:r>
            <a:r>
              <a:rPr lang="pt-BR" sz="2100">
                <a:solidFill>
                  <a:srgbClr val="00FF00"/>
                </a:solidFill>
              </a:rPr>
              <a:t>Novo</a:t>
            </a:r>
            <a:endParaRPr sz="4000">
              <a:solidFill>
                <a:srgbClr val="00FF00"/>
              </a:solidFill>
            </a:endParaRPr>
          </a:p>
        </p:txBody>
      </p:sp>
      <p:pic>
        <p:nvPicPr>
          <p:cNvPr id="217" name="Google Shape;217;p34" title="DiagramaDeVisaoArquiteturalNovo.drawio (4).png"/>
          <p:cNvPicPr preferRelativeResize="0"/>
          <p:nvPr/>
        </p:nvPicPr>
        <p:blipFill rotWithShape="1">
          <a:blip r:embed="rId3">
            <a:alphaModFix/>
          </a:blip>
          <a:srcRect b="52061" l="0" r="0" t="0"/>
          <a:stretch/>
        </p:blipFill>
        <p:spPr>
          <a:xfrm>
            <a:off x="0" y="1764100"/>
            <a:ext cx="7061924" cy="2219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8" name="Google Shape;218;p34" title="DiagramaDeVisaoArquiteturalNovo.drawio (4).png"/>
          <p:cNvPicPr preferRelativeResize="0"/>
          <p:nvPr/>
        </p:nvPicPr>
        <p:blipFill rotWithShape="1">
          <a:blip r:embed="rId3">
            <a:alphaModFix/>
          </a:blip>
          <a:srcRect b="0" l="0" r="60535" t="46734"/>
          <a:stretch/>
        </p:blipFill>
        <p:spPr>
          <a:xfrm>
            <a:off x="6561104" y="2846950"/>
            <a:ext cx="2508246" cy="2219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5" title="Casos de Uso.drawio.png"/>
          <p:cNvPicPr preferRelativeResize="0"/>
          <p:nvPr/>
        </p:nvPicPr>
        <p:blipFill rotWithShape="1">
          <a:blip r:embed="rId3">
            <a:alphaModFix/>
          </a:blip>
          <a:srcRect b="0" l="0" r="50194" t="0"/>
          <a:stretch/>
        </p:blipFill>
        <p:spPr>
          <a:xfrm>
            <a:off x="3309025" y="492475"/>
            <a:ext cx="3998800" cy="4651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4" name="Google Shape;224;p35"/>
          <p:cNvSpPr txBox="1"/>
          <p:nvPr>
            <p:ph type="title"/>
          </p:nvPr>
        </p:nvSpPr>
        <p:spPr>
          <a:xfrm>
            <a:off x="727650" y="1204475"/>
            <a:ext cx="76887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Casos de Uso - </a:t>
            </a:r>
            <a:r>
              <a:rPr lang="pt-BR" sz="2100">
                <a:solidFill>
                  <a:srgbClr val="FF0000"/>
                </a:solidFill>
              </a:rPr>
              <a:t>Antigo</a:t>
            </a:r>
            <a:endParaRPr sz="4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6" title="Casos de Uso.drawio.png"/>
          <p:cNvPicPr preferRelativeResize="0"/>
          <p:nvPr/>
        </p:nvPicPr>
        <p:blipFill rotWithShape="1">
          <a:blip r:embed="rId3">
            <a:alphaModFix/>
          </a:blip>
          <a:srcRect b="0" l="49977" r="0" t="20835"/>
          <a:stretch/>
        </p:blipFill>
        <p:spPr>
          <a:xfrm>
            <a:off x="3079775" y="669800"/>
            <a:ext cx="4630476" cy="42450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0" name="Google Shape;230;p36"/>
          <p:cNvSpPr txBox="1"/>
          <p:nvPr>
            <p:ph type="title"/>
          </p:nvPr>
        </p:nvSpPr>
        <p:spPr>
          <a:xfrm>
            <a:off x="880050" y="1356875"/>
            <a:ext cx="76887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Casos de Uso - </a:t>
            </a:r>
            <a:r>
              <a:rPr lang="pt-BR" sz="2100">
                <a:solidFill>
                  <a:srgbClr val="FF0000"/>
                </a:solidFill>
              </a:rPr>
              <a:t>Antigo</a:t>
            </a:r>
            <a:endParaRPr sz="4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4775" y="670125"/>
            <a:ext cx="3825224" cy="41080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6" name="Google Shape;236;p37"/>
          <p:cNvSpPr txBox="1"/>
          <p:nvPr>
            <p:ph type="title"/>
          </p:nvPr>
        </p:nvSpPr>
        <p:spPr>
          <a:xfrm>
            <a:off x="727650" y="1204475"/>
            <a:ext cx="76887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Casos de Uso</a:t>
            </a:r>
            <a:r>
              <a:rPr lang="pt-BR" sz="2100">
                <a:solidFill>
                  <a:srgbClr val="000000"/>
                </a:solidFill>
              </a:rPr>
              <a:t> - </a:t>
            </a:r>
            <a:r>
              <a:rPr lang="pt-BR" sz="2100">
                <a:solidFill>
                  <a:srgbClr val="00FF00"/>
                </a:solidFill>
              </a:rPr>
              <a:t>Novo</a:t>
            </a:r>
            <a:endParaRPr sz="40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>
            <p:ph type="title"/>
          </p:nvPr>
        </p:nvSpPr>
        <p:spPr>
          <a:xfrm>
            <a:off x="201850" y="446825"/>
            <a:ext cx="76887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Modelo Conceitual -</a:t>
            </a:r>
            <a:r>
              <a:rPr lang="pt-BR" sz="2100">
                <a:solidFill>
                  <a:srgbClr val="FF0000"/>
                </a:solidFill>
              </a:rPr>
              <a:t> Antigo</a:t>
            </a:r>
            <a:endParaRPr sz="2100">
              <a:solidFill>
                <a:srgbClr val="FF0000"/>
              </a:solidFill>
            </a:endParaRPr>
          </a:p>
        </p:txBody>
      </p:sp>
      <p:pic>
        <p:nvPicPr>
          <p:cNvPr id="242" name="Google Shape;242;p38" title="ModeloConceitual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925" y="845100"/>
            <a:ext cx="6249199" cy="4343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 txBox="1"/>
          <p:nvPr>
            <p:ph type="title"/>
          </p:nvPr>
        </p:nvSpPr>
        <p:spPr>
          <a:xfrm>
            <a:off x="201850" y="446825"/>
            <a:ext cx="7688700" cy="4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Modelo Conceitual - </a:t>
            </a:r>
            <a:r>
              <a:rPr lang="pt-BR" sz="2100">
                <a:solidFill>
                  <a:srgbClr val="00FF00"/>
                </a:solidFill>
              </a:rPr>
              <a:t>Novo</a:t>
            </a:r>
            <a:endParaRPr sz="2100">
              <a:solidFill>
                <a:srgbClr val="00FF00"/>
              </a:solidFill>
            </a:endParaRPr>
          </a:p>
        </p:txBody>
      </p:sp>
      <p:pic>
        <p:nvPicPr>
          <p:cNvPr id="248" name="Google Shape;248;p39" title="Modelo Conceitual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550" y="1047000"/>
            <a:ext cx="6072233" cy="39016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/>
          <p:nvPr>
            <p:ph type="title"/>
          </p:nvPr>
        </p:nvSpPr>
        <p:spPr>
          <a:xfrm>
            <a:off x="81750" y="53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Diagrama</a:t>
            </a:r>
            <a:r>
              <a:rPr lang="pt-BR"/>
              <a:t> de Classes- </a:t>
            </a:r>
            <a:r>
              <a:rPr lang="pt-BR">
                <a:solidFill>
                  <a:srgbClr val="FF0000"/>
                </a:solidFill>
              </a:rPr>
              <a:t>Antigo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54" name="Google Shape;254;p40" title="Diagrama de Classes Antigo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9725" y="624775"/>
            <a:ext cx="5489350" cy="45187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/>
          <p:nvPr>
            <p:ph type="title"/>
          </p:nvPr>
        </p:nvSpPr>
        <p:spPr>
          <a:xfrm>
            <a:off x="81750" y="53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Diagrama de Classes- </a:t>
            </a:r>
            <a:r>
              <a:rPr lang="pt-BR">
                <a:solidFill>
                  <a:srgbClr val="00FF00"/>
                </a:solidFill>
              </a:rPr>
              <a:t>Novo</a:t>
            </a:r>
            <a:endParaRPr>
              <a:solidFill>
                <a:srgbClr val="00FF00"/>
              </a:solidFill>
            </a:endParaRPr>
          </a:p>
        </p:txBody>
      </p:sp>
      <p:pic>
        <p:nvPicPr>
          <p:cNvPr id="260" name="Google Shape;26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3650" y="535200"/>
            <a:ext cx="4682140" cy="460829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2"/>
          <p:cNvSpPr txBox="1"/>
          <p:nvPr>
            <p:ph type="title"/>
          </p:nvPr>
        </p:nvSpPr>
        <p:spPr>
          <a:xfrm>
            <a:off x="201850" y="446825"/>
            <a:ext cx="76887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Diagrama de Sequência - Criar Grupo - </a:t>
            </a:r>
            <a:r>
              <a:rPr lang="pt-BR" sz="2100">
                <a:solidFill>
                  <a:srgbClr val="FF0000"/>
                </a:solidFill>
              </a:rPr>
              <a:t>Antigo</a:t>
            </a:r>
            <a:endParaRPr sz="2100">
              <a:solidFill>
                <a:srgbClr val="FF0000"/>
              </a:solidFill>
            </a:endParaRPr>
          </a:p>
        </p:txBody>
      </p:sp>
      <p:pic>
        <p:nvPicPr>
          <p:cNvPr id="266" name="Google Shape;26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6925" y="1424925"/>
            <a:ext cx="2933700" cy="26009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7" name="Google Shape;26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850" y="1424925"/>
            <a:ext cx="5532123" cy="278128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3"/>
          <p:cNvSpPr txBox="1"/>
          <p:nvPr>
            <p:ph type="title"/>
          </p:nvPr>
        </p:nvSpPr>
        <p:spPr>
          <a:xfrm>
            <a:off x="201850" y="446825"/>
            <a:ext cx="76887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Diagrama de Sequência - Criar Ficha Inimigo - </a:t>
            </a:r>
            <a:r>
              <a:rPr lang="pt-BR" sz="2100">
                <a:solidFill>
                  <a:srgbClr val="00FF00"/>
                </a:solidFill>
              </a:rPr>
              <a:t>Novo</a:t>
            </a:r>
            <a:endParaRPr sz="2100">
              <a:solidFill>
                <a:srgbClr val="00FF00"/>
              </a:solidFill>
            </a:endParaRPr>
          </a:p>
        </p:txBody>
      </p:sp>
      <p:pic>
        <p:nvPicPr>
          <p:cNvPr id="273" name="Google Shape;273;p43" title="DSS_criar_ficha_inimigo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8050" y="990050"/>
            <a:ext cx="2905226" cy="410952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4" name="Google Shape;274;p43" title="DS_CriarFichaDeInimigo.drawio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3476" y="1048375"/>
            <a:ext cx="3517838" cy="3992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5" name="Google Shape;275;p43"/>
          <p:cNvSpPr txBox="1"/>
          <p:nvPr/>
        </p:nvSpPr>
        <p:spPr>
          <a:xfrm>
            <a:off x="0" y="2372250"/>
            <a:ext cx="21432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Diagrama de Sequência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6" name="Google Shape;276;p43"/>
          <p:cNvSpPr txBox="1"/>
          <p:nvPr/>
        </p:nvSpPr>
        <p:spPr>
          <a:xfrm>
            <a:off x="4906700" y="2392950"/>
            <a:ext cx="1378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DSS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727650" y="747275"/>
            <a:ext cx="7688700" cy="13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Escopo do Sistema:</a:t>
            </a:r>
            <a:endParaRPr sz="2100"/>
          </a:p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1135125" y="1736900"/>
            <a:ext cx="7911300" cy="30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22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Criação de Entidades (Fichas):</a:t>
            </a:r>
            <a:endParaRPr b="1" sz="1622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1628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23"/>
              <a:buFont typeface="Raleway"/>
              <a:buChar char="●"/>
            </a:pPr>
            <a:r>
              <a:rPr lang="pt-BR" sz="1622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Fichas detalhadas para personagens e inimigos (raça, classe, arquétipo, nível, atributos, equipamentos, descrição).</a:t>
            </a:r>
            <a:endParaRPr sz="1622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162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3"/>
              <a:buFont typeface="Raleway"/>
              <a:buChar char="●"/>
            </a:pPr>
            <a:r>
              <a:rPr lang="pt-BR" sz="1622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Inimigos: definição de tipo.</a:t>
            </a:r>
            <a:endParaRPr sz="1622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Gerenciamento:</a:t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●"/>
            </a:pP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Edição, duplicação e exclusão de fichas.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●"/>
            </a:pP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Criação de grupos de personagens (até 4 membros) e inimigos (1+ monstros).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●"/>
            </a:pP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Grupos podem ser salvos, modificados e reutilizados.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2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617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4"/>
          <p:cNvSpPr txBox="1"/>
          <p:nvPr>
            <p:ph type="title"/>
          </p:nvPr>
        </p:nvSpPr>
        <p:spPr>
          <a:xfrm>
            <a:off x="201850" y="446825"/>
            <a:ext cx="76887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Diagrama de Sequência - </a:t>
            </a:r>
            <a:r>
              <a:rPr lang="pt-BR" sz="2100">
                <a:solidFill>
                  <a:srgbClr val="000000"/>
                </a:solidFill>
              </a:rPr>
              <a:t>Selecionar Cenário - </a:t>
            </a:r>
            <a:r>
              <a:rPr lang="pt-BR" sz="2100">
                <a:solidFill>
                  <a:srgbClr val="FF0000"/>
                </a:solidFill>
              </a:rPr>
              <a:t>Antigo</a:t>
            </a:r>
            <a:endParaRPr sz="2100">
              <a:solidFill>
                <a:srgbClr val="FF0000"/>
              </a:solidFill>
            </a:endParaRPr>
          </a:p>
        </p:txBody>
      </p:sp>
      <p:pic>
        <p:nvPicPr>
          <p:cNvPr id="282" name="Google Shape;28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8150" y="1893550"/>
            <a:ext cx="3442525" cy="1985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3" name="Google Shape;28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931650"/>
            <a:ext cx="5886526" cy="2049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4" name="Google Shape;28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5400" y="1786850"/>
            <a:ext cx="2270750" cy="46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5"/>
          <p:cNvSpPr txBox="1"/>
          <p:nvPr>
            <p:ph type="title"/>
          </p:nvPr>
        </p:nvSpPr>
        <p:spPr>
          <a:xfrm>
            <a:off x="209475" y="286800"/>
            <a:ext cx="76887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Diagrama de Sequência - Configurar Nova Batalha</a:t>
            </a:r>
            <a:r>
              <a:rPr lang="pt-BR" sz="2100">
                <a:solidFill>
                  <a:srgbClr val="000000"/>
                </a:solidFill>
              </a:rPr>
              <a:t> - </a:t>
            </a:r>
            <a:r>
              <a:rPr lang="pt-BR" sz="2100">
                <a:solidFill>
                  <a:srgbClr val="00FF00"/>
                </a:solidFill>
              </a:rPr>
              <a:t>Novo</a:t>
            </a:r>
            <a:endParaRPr sz="2100">
              <a:solidFill>
                <a:srgbClr val="00FF00"/>
              </a:solidFill>
            </a:endParaRPr>
          </a:p>
        </p:txBody>
      </p:sp>
      <p:pic>
        <p:nvPicPr>
          <p:cNvPr id="290" name="Google Shape;29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2500" y="769500"/>
            <a:ext cx="4260199" cy="18629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1" name="Google Shape;29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111750"/>
            <a:ext cx="5722500" cy="1735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2" name="Google Shape;29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6925" y="890200"/>
            <a:ext cx="4795678" cy="138583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3" name="Google Shape;293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4900" y="2492400"/>
            <a:ext cx="1813827" cy="24461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/>
          <p:nvPr>
            <p:ph type="title"/>
          </p:nvPr>
        </p:nvSpPr>
        <p:spPr>
          <a:xfrm>
            <a:off x="209475" y="286800"/>
            <a:ext cx="86787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Diagrama de Sequência - Gerenciar Grupo de Inimigos - </a:t>
            </a:r>
            <a:r>
              <a:rPr lang="pt-BR" sz="2100">
                <a:solidFill>
                  <a:srgbClr val="00FF00"/>
                </a:solidFill>
              </a:rPr>
              <a:t>Novo</a:t>
            </a:r>
            <a:endParaRPr sz="2100">
              <a:solidFill>
                <a:srgbClr val="00FF00"/>
              </a:solidFill>
            </a:endParaRPr>
          </a:p>
        </p:txBody>
      </p:sp>
      <p:pic>
        <p:nvPicPr>
          <p:cNvPr id="299" name="Google Shape;299;p46" title="gerenciar grupo inimigo dss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9875" y="1002650"/>
            <a:ext cx="2588125" cy="41528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0" name="Google Shape;30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825" y="838200"/>
            <a:ext cx="4426476" cy="4305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type="title"/>
          </p:nvPr>
        </p:nvSpPr>
        <p:spPr>
          <a:xfrm>
            <a:off x="201850" y="446825"/>
            <a:ext cx="76887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Diagrama de Sequência - Selecionar Inimigo </a:t>
            </a:r>
            <a:r>
              <a:rPr lang="pt-BR" sz="2100">
                <a:solidFill>
                  <a:srgbClr val="000000"/>
                </a:solidFill>
              </a:rPr>
              <a:t>- </a:t>
            </a:r>
            <a:r>
              <a:rPr lang="pt-BR" sz="2100">
                <a:solidFill>
                  <a:srgbClr val="FF0000"/>
                </a:solidFill>
              </a:rPr>
              <a:t>Antigo</a:t>
            </a:r>
            <a:endParaRPr sz="2100">
              <a:solidFill>
                <a:srgbClr val="000000"/>
              </a:solidFill>
            </a:endParaRPr>
          </a:p>
        </p:txBody>
      </p:sp>
      <p:pic>
        <p:nvPicPr>
          <p:cNvPr id="306" name="Google Shape;30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575" y="1774150"/>
            <a:ext cx="2758425" cy="2454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7" name="Google Shape;30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" y="2045425"/>
            <a:ext cx="6230674" cy="2183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8" name="Google Shape;30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675" y="1924025"/>
            <a:ext cx="2190825" cy="4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8"/>
          <p:cNvSpPr txBox="1"/>
          <p:nvPr>
            <p:ph type="title"/>
          </p:nvPr>
        </p:nvSpPr>
        <p:spPr>
          <a:xfrm>
            <a:off x="201850" y="446825"/>
            <a:ext cx="76887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Diagrama de Sequência - Selecionar Grupo - </a:t>
            </a:r>
            <a:r>
              <a:rPr lang="pt-BR" sz="2100">
                <a:solidFill>
                  <a:srgbClr val="FF0000"/>
                </a:solidFill>
              </a:rPr>
              <a:t>Antigo</a:t>
            </a:r>
            <a:endParaRPr sz="2100">
              <a:solidFill>
                <a:srgbClr val="FF0000"/>
              </a:solidFill>
            </a:endParaRPr>
          </a:p>
        </p:txBody>
      </p:sp>
      <p:pic>
        <p:nvPicPr>
          <p:cNvPr id="314" name="Google Shape;31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9153" y="499775"/>
            <a:ext cx="2083073" cy="2203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5" name="Google Shape;31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756450"/>
            <a:ext cx="7376624" cy="2203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6" name="Google Shape;31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25" y="2388825"/>
            <a:ext cx="2190825" cy="4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9"/>
          <p:cNvSpPr txBox="1"/>
          <p:nvPr>
            <p:ph type="title"/>
          </p:nvPr>
        </p:nvSpPr>
        <p:spPr>
          <a:xfrm>
            <a:off x="201850" y="446825"/>
            <a:ext cx="80868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900">
                <a:solidFill>
                  <a:srgbClr val="000000"/>
                </a:solidFill>
              </a:rPr>
              <a:t>Diagrama de Sequência - Criar Ficha de Personagem - </a:t>
            </a:r>
            <a:r>
              <a:rPr lang="pt-BR" sz="1900">
                <a:solidFill>
                  <a:srgbClr val="FF0000"/>
                </a:solidFill>
              </a:rPr>
              <a:t>Antigo</a:t>
            </a:r>
            <a:endParaRPr sz="1900">
              <a:solidFill>
                <a:srgbClr val="FF0000"/>
              </a:solidFill>
            </a:endParaRPr>
          </a:p>
        </p:txBody>
      </p:sp>
      <p:pic>
        <p:nvPicPr>
          <p:cNvPr id="322" name="Google Shape;32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8225"/>
            <a:ext cx="8839204" cy="395778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0"/>
          <p:cNvSpPr txBox="1"/>
          <p:nvPr>
            <p:ph type="title"/>
          </p:nvPr>
        </p:nvSpPr>
        <p:spPr>
          <a:xfrm>
            <a:off x="201850" y="122625"/>
            <a:ext cx="80190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900">
                <a:solidFill>
                  <a:srgbClr val="000000"/>
                </a:solidFill>
              </a:rPr>
              <a:t>Diagrama de Sequência - Criar Ficha De Personagem - </a:t>
            </a:r>
            <a:r>
              <a:rPr lang="pt-BR" sz="1900">
                <a:solidFill>
                  <a:srgbClr val="00FF00"/>
                </a:solidFill>
              </a:rPr>
              <a:t>Novo</a:t>
            </a:r>
            <a:endParaRPr sz="1900">
              <a:solidFill>
                <a:srgbClr val="00FF00"/>
              </a:solidFill>
            </a:endParaRPr>
          </a:p>
        </p:txBody>
      </p:sp>
      <p:sp>
        <p:nvSpPr>
          <p:cNvPr id="328" name="Google Shape;328;p50"/>
          <p:cNvSpPr txBox="1"/>
          <p:nvPr/>
        </p:nvSpPr>
        <p:spPr>
          <a:xfrm>
            <a:off x="74225" y="2571750"/>
            <a:ext cx="21633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Diagrama de Sequência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9" name="Google Shape;329;p50"/>
          <p:cNvSpPr txBox="1"/>
          <p:nvPr/>
        </p:nvSpPr>
        <p:spPr>
          <a:xfrm>
            <a:off x="5102950" y="2571750"/>
            <a:ext cx="13788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DSS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0" name="Google Shape;330;p50" title="CriarFichaDePersonagem.drawio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775" y="566525"/>
            <a:ext cx="3045776" cy="450702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1" name="Google Shape;331;p50" title="DSS_CriarFichaDePesonagem.drawi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9150" y="534600"/>
            <a:ext cx="1959475" cy="45708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1"/>
          <p:cNvSpPr txBox="1"/>
          <p:nvPr>
            <p:ph type="title"/>
          </p:nvPr>
        </p:nvSpPr>
        <p:spPr>
          <a:xfrm>
            <a:off x="201850" y="446825"/>
            <a:ext cx="93174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Diagrama de Sequência - Gerenciar Grupo de Personagens </a:t>
            </a:r>
            <a:r>
              <a:rPr lang="pt-BR" sz="1900">
                <a:solidFill>
                  <a:srgbClr val="000000"/>
                </a:solidFill>
              </a:rPr>
              <a:t>- </a:t>
            </a:r>
            <a:r>
              <a:rPr lang="pt-BR" sz="1900">
                <a:solidFill>
                  <a:srgbClr val="FF0000"/>
                </a:solidFill>
              </a:rPr>
              <a:t>Antigo</a:t>
            </a:r>
            <a:endParaRPr sz="2100">
              <a:solidFill>
                <a:srgbClr val="000000"/>
              </a:solidFill>
            </a:endParaRPr>
          </a:p>
        </p:txBody>
      </p:sp>
      <p:pic>
        <p:nvPicPr>
          <p:cNvPr id="337" name="Google Shape;337;p51" title="Dss_GerenciarGrupoDePersonagen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36650"/>
            <a:ext cx="8839204" cy="321543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2"/>
          <p:cNvSpPr txBox="1"/>
          <p:nvPr>
            <p:ph type="title"/>
          </p:nvPr>
        </p:nvSpPr>
        <p:spPr>
          <a:xfrm>
            <a:off x="201850" y="446825"/>
            <a:ext cx="93174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Diagrama de Sequência - Gerenciar Grupo de Personagens </a:t>
            </a:r>
            <a:r>
              <a:rPr lang="pt-BR" sz="1900">
                <a:solidFill>
                  <a:srgbClr val="000000"/>
                </a:solidFill>
              </a:rPr>
              <a:t>- </a:t>
            </a:r>
            <a:r>
              <a:rPr lang="pt-BR" sz="1900">
                <a:solidFill>
                  <a:srgbClr val="00FF00"/>
                </a:solidFill>
              </a:rPr>
              <a:t>Novo</a:t>
            </a:r>
            <a:endParaRPr sz="2100">
              <a:solidFill>
                <a:srgbClr val="000000"/>
              </a:solidFill>
            </a:endParaRPr>
          </a:p>
        </p:txBody>
      </p:sp>
      <p:pic>
        <p:nvPicPr>
          <p:cNvPr id="343" name="Google Shape;343;p52" title="Dss_GerenciarGrupoDePersonagens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7300" y="998250"/>
            <a:ext cx="5729398" cy="39928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3"/>
          <p:cNvSpPr txBox="1"/>
          <p:nvPr>
            <p:ph type="title"/>
          </p:nvPr>
        </p:nvSpPr>
        <p:spPr>
          <a:xfrm>
            <a:off x="201850" y="446825"/>
            <a:ext cx="76887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Contrato de Operação</a:t>
            </a:r>
            <a:r>
              <a:rPr lang="pt-BR" sz="2100">
                <a:solidFill>
                  <a:srgbClr val="000000"/>
                </a:solidFill>
              </a:rPr>
              <a:t> - grupoSelecionado - </a:t>
            </a:r>
            <a:r>
              <a:rPr lang="pt-BR" sz="1900">
                <a:solidFill>
                  <a:srgbClr val="FF0000"/>
                </a:solidFill>
              </a:rPr>
              <a:t>Antigo</a:t>
            </a:r>
            <a:endParaRPr sz="2100">
              <a:solidFill>
                <a:srgbClr val="000000"/>
              </a:solidFill>
            </a:endParaRPr>
          </a:p>
        </p:txBody>
      </p:sp>
      <p:sp>
        <p:nvSpPr>
          <p:cNvPr id="349" name="Google Shape;349;p53"/>
          <p:cNvSpPr txBox="1"/>
          <p:nvPr/>
        </p:nvSpPr>
        <p:spPr>
          <a:xfrm>
            <a:off x="201850" y="1227550"/>
            <a:ext cx="79062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●"/>
            </a:pPr>
            <a:r>
              <a:rPr b="1" lang="pt-BR" sz="1600">
                <a:latin typeface="Raleway"/>
                <a:ea typeface="Raleway"/>
                <a:cs typeface="Raleway"/>
                <a:sym typeface="Raleway"/>
              </a:rPr>
              <a:t>Operação:</a:t>
            </a:r>
            <a:r>
              <a:rPr lang="pt-BR" sz="1600">
                <a:latin typeface="Raleway"/>
                <a:ea typeface="Raleway"/>
                <a:cs typeface="Raleway"/>
                <a:sym typeface="Raleway"/>
              </a:rPr>
              <a:t> grupoSelecionado(idGrupo: int)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●"/>
            </a:pPr>
            <a:r>
              <a:rPr b="1" lang="pt-BR" sz="1600">
                <a:latin typeface="Raleway"/>
                <a:ea typeface="Raleway"/>
                <a:cs typeface="Raleway"/>
                <a:sym typeface="Raleway"/>
              </a:rPr>
              <a:t>Referências cruzadas: </a:t>
            </a:r>
            <a:r>
              <a:rPr lang="pt-BR" sz="1600">
                <a:latin typeface="Raleway"/>
                <a:ea typeface="Raleway"/>
                <a:cs typeface="Raleway"/>
                <a:sym typeface="Raleway"/>
              </a:rPr>
              <a:t>Caso de uso selecionar Grupo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●"/>
            </a:pPr>
            <a:r>
              <a:rPr b="1" lang="pt-BR" sz="1600">
                <a:latin typeface="Raleway"/>
                <a:ea typeface="Raleway"/>
                <a:cs typeface="Raleway"/>
                <a:sym typeface="Raleway"/>
              </a:rPr>
              <a:t>Pré-Condições: </a:t>
            </a:r>
            <a:r>
              <a:rPr lang="pt-BR" sz="1600">
                <a:latin typeface="Raleway"/>
                <a:ea typeface="Raleway"/>
                <a:cs typeface="Raleway"/>
                <a:sym typeface="Raleway"/>
              </a:rPr>
              <a:t>O usuário clicar em um grupo para ser associado a Batalha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●"/>
            </a:pPr>
            <a:r>
              <a:rPr b="1" lang="pt-BR" sz="1600">
                <a:latin typeface="Raleway"/>
                <a:ea typeface="Raleway"/>
                <a:cs typeface="Raleway"/>
                <a:sym typeface="Raleway"/>
              </a:rPr>
              <a:t>Pós-Condições: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AutoNum type="alphaLcPeriod"/>
            </a:pPr>
            <a:r>
              <a:rPr lang="pt-BR" sz="1600">
                <a:latin typeface="Raleway"/>
                <a:ea typeface="Raleway"/>
                <a:cs typeface="Raleway"/>
                <a:sym typeface="Raleway"/>
              </a:rPr>
              <a:t>o método alocarPersonagens(grupo) foi chamado;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AutoNum type="alphaLcPeriod"/>
            </a:pPr>
            <a:r>
              <a:rPr lang="pt-BR" sz="1600">
                <a:latin typeface="Raleway"/>
                <a:ea typeface="Raleway"/>
                <a:cs typeface="Raleway"/>
                <a:sym typeface="Raleway"/>
              </a:rPr>
              <a:t>o PersonagemController obteve o id de todos os Personagens do grupo;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AutoNum type="alphaLcPeriod"/>
            </a:pPr>
            <a:r>
              <a:rPr lang="pt-BR" sz="1600">
                <a:latin typeface="Raleway"/>
                <a:ea typeface="Raleway"/>
                <a:cs typeface="Raleway"/>
                <a:sym typeface="Raleway"/>
              </a:rPr>
              <a:t>o PersonagemController recuperou do banco de dados todos os Personagens associados aos ids recuperados;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AutoNum type="alphaLcPeriod"/>
            </a:pPr>
            <a:r>
              <a:rPr lang="pt-BR" sz="1600">
                <a:latin typeface="Raleway"/>
                <a:ea typeface="Raleway"/>
                <a:cs typeface="Raleway"/>
                <a:sym typeface="Raleway"/>
              </a:rPr>
              <a:t>o PersonagemController chama o método adicionaPersonagem(batalha) e associa cada um dos personagens a Batalha.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727650" y="747275"/>
            <a:ext cx="7688700" cy="13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Escopo do Sistema:</a:t>
            </a:r>
            <a:endParaRPr sz="2100"/>
          </a:p>
        </p:txBody>
      </p:sp>
      <p:sp>
        <p:nvSpPr>
          <p:cNvPr id="116" name="Google Shape;116;p18"/>
          <p:cNvSpPr txBox="1"/>
          <p:nvPr>
            <p:ph idx="1" type="body"/>
          </p:nvPr>
        </p:nvSpPr>
        <p:spPr>
          <a:xfrm>
            <a:off x="1135125" y="1689275"/>
            <a:ext cx="7911300" cy="30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Configuração de Batalha:</a:t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●"/>
            </a:pP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Seleção de grupo de personagens, grupo de inimigos e cenário pré-definido.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Durante a Batalha:</a:t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●"/>
            </a:pP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Sistema gerencia o combate: turnos, registro de ações, cálculo de efeitos (habilidades), atualização de status (vida, mana).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●"/>
            </a:pP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Feedback visual e textual do estado do combate.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●"/>
            </a:pP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Histórico de ações para acompanhamento tático.</a:t>
            </a:r>
            <a:endParaRPr b="1" sz="1622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2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617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4"/>
          <p:cNvSpPr txBox="1"/>
          <p:nvPr>
            <p:ph type="title"/>
          </p:nvPr>
        </p:nvSpPr>
        <p:spPr>
          <a:xfrm>
            <a:off x="201850" y="446825"/>
            <a:ext cx="76887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Contrato de Operação - finalizarCriacao - </a:t>
            </a:r>
            <a:r>
              <a:rPr lang="pt-BR" sz="1900">
                <a:solidFill>
                  <a:srgbClr val="00FF00"/>
                </a:solidFill>
              </a:rPr>
              <a:t>Novo</a:t>
            </a:r>
            <a:endParaRPr sz="2100">
              <a:solidFill>
                <a:srgbClr val="000000"/>
              </a:solidFill>
            </a:endParaRPr>
          </a:p>
        </p:txBody>
      </p:sp>
      <p:sp>
        <p:nvSpPr>
          <p:cNvPr id="355" name="Google Shape;355;p54"/>
          <p:cNvSpPr txBox="1"/>
          <p:nvPr/>
        </p:nvSpPr>
        <p:spPr>
          <a:xfrm>
            <a:off x="201850" y="1128775"/>
            <a:ext cx="7906200" cy="41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●"/>
            </a:pPr>
            <a:r>
              <a:rPr b="1" lang="pt-BR" sz="1600">
                <a:latin typeface="Raleway"/>
                <a:ea typeface="Raleway"/>
                <a:cs typeface="Raleway"/>
                <a:sym typeface="Raleway"/>
              </a:rPr>
              <a:t>Operação:</a:t>
            </a:r>
            <a:r>
              <a:rPr lang="pt-BR" sz="1600">
                <a:latin typeface="Raleway"/>
                <a:ea typeface="Raleway"/>
                <a:cs typeface="Raleway"/>
                <a:sym typeface="Raleway"/>
              </a:rPr>
              <a:t> finalizarCriacao()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●"/>
            </a:pPr>
            <a:r>
              <a:rPr b="1" lang="pt-BR" sz="1600">
                <a:latin typeface="Raleway"/>
                <a:ea typeface="Raleway"/>
                <a:cs typeface="Raleway"/>
                <a:sym typeface="Raleway"/>
              </a:rPr>
              <a:t>Referências cruzadas: </a:t>
            </a:r>
            <a:r>
              <a:rPr lang="pt-BR" sz="1600">
                <a:latin typeface="Raleway"/>
                <a:ea typeface="Raleway"/>
                <a:cs typeface="Raleway"/>
                <a:sym typeface="Raleway"/>
              </a:rPr>
              <a:t>Caso de uso Criar Ficha de Personagem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●"/>
            </a:pPr>
            <a:r>
              <a:rPr b="1" lang="pt-BR" sz="1600">
                <a:latin typeface="Raleway"/>
                <a:ea typeface="Raleway"/>
                <a:cs typeface="Raleway"/>
                <a:sym typeface="Raleway"/>
              </a:rPr>
              <a:t>Pré-Condições: </a:t>
            </a:r>
            <a:r>
              <a:rPr lang="pt-BR" sz="1600">
                <a:latin typeface="Raleway"/>
                <a:ea typeface="Raleway"/>
                <a:cs typeface="Raleway"/>
                <a:sym typeface="Raleway"/>
              </a:rPr>
              <a:t>O usuário termina de preencher os requisitos obrigatórios da criação de personagem e clica no botão “Finalizar criação”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●"/>
            </a:pPr>
            <a:r>
              <a:rPr b="1" lang="pt-BR" sz="1600">
                <a:latin typeface="Raleway"/>
                <a:ea typeface="Raleway"/>
                <a:cs typeface="Raleway"/>
                <a:sym typeface="Raleway"/>
              </a:rPr>
              <a:t>Pós-Condições: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AutoNum type="alphaLcPeriod"/>
            </a:pPr>
            <a:r>
              <a:rPr lang="pt-BR" sz="1600">
                <a:latin typeface="Raleway"/>
                <a:ea typeface="Raleway"/>
                <a:cs typeface="Raleway"/>
                <a:sym typeface="Raleway"/>
              </a:rPr>
              <a:t>um novo Personagem foi criado utilizando os dados inseridos ao longo do fluxo principal de Criar Ficha de Personagem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AutoNum type="alphaLcPeriod"/>
            </a:pPr>
            <a:r>
              <a:rPr lang="pt-BR" sz="1600">
                <a:latin typeface="Raleway"/>
                <a:ea typeface="Raleway"/>
                <a:cs typeface="Raleway"/>
                <a:sym typeface="Raleway"/>
              </a:rPr>
              <a:t>o método validaPersonagem() foi chamado e retornou a confirmação positiva para o controlador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AutoNum type="alphaLcPeriod"/>
            </a:pPr>
            <a:r>
              <a:rPr lang="pt-BR" sz="1600">
                <a:latin typeface="Raleway"/>
                <a:ea typeface="Raleway"/>
                <a:cs typeface="Raleway"/>
                <a:sym typeface="Raleway"/>
              </a:rPr>
              <a:t>o controlador registrou o novo personagem no repositorio por meio do método salvar(p) e recebeu a confirmação positiva dele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AutoNum type="alphaLcPeriod"/>
            </a:pPr>
            <a:r>
              <a:rPr lang="pt-BR" sz="1600">
                <a:latin typeface="Raleway"/>
                <a:ea typeface="Raleway"/>
                <a:cs typeface="Raleway"/>
                <a:sym typeface="Raleway"/>
              </a:rPr>
              <a:t>o controlador retornou para o menu a mensagem positiva através do método exibirConfirmacao(“Personagem criado com sucesso!”)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5"/>
          <p:cNvSpPr txBox="1"/>
          <p:nvPr>
            <p:ph type="title"/>
          </p:nvPr>
        </p:nvSpPr>
        <p:spPr>
          <a:xfrm>
            <a:off x="201850" y="528075"/>
            <a:ext cx="76887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Distribuição de Tarefas:</a:t>
            </a:r>
            <a:endParaRPr sz="2100">
              <a:solidFill>
                <a:srgbClr val="000000"/>
              </a:solidFill>
            </a:endParaRPr>
          </a:p>
        </p:txBody>
      </p:sp>
      <p:sp>
        <p:nvSpPr>
          <p:cNvPr id="361" name="Google Shape;361;p55"/>
          <p:cNvSpPr txBox="1"/>
          <p:nvPr/>
        </p:nvSpPr>
        <p:spPr>
          <a:xfrm>
            <a:off x="201850" y="1309875"/>
            <a:ext cx="7906200" cy="3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Raleway"/>
                <a:ea typeface="Raleway"/>
                <a:cs typeface="Raleway"/>
                <a:sym typeface="Raleway"/>
              </a:rPr>
              <a:t>Frederico Antunes: </a:t>
            </a: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1 Diagrama de Sequência, 1 DSS, Casos de Uso, Modelo Conceitual, Diagrama de Classes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Raleway"/>
                <a:ea typeface="Raleway"/>
                <a:cs typeface="Raleway"/>
                <a:sym typeface="Raleway"/>
              </a:rPr>
              <a:t>Gabriel Gomes:</a:t>
            </a: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1 Diagrama de Sequência, 1 DSS, Restrições Arquiteturais, Objetivos Arquiteturais, Requisitos Arquiteturais, Diagrama de Classes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Raleway"/>
                <a:ea typeface="Raleway"/>
                <a:cs typeface="Raleway"/>
                <a:sym typeface="Raleway"/>
              </a:rPr>
              <a:t>Lucas Oliveira:</a:t>
            </a: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 1 Diagrama de Sequência, 1 DSS, Diagrama de Casos de Uso, Diagrama de Classes, Justificativa de Arquitetura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Raleway"/>
                <a:ea typeface="Raleway"/>
                <a:cs typeface="Raleway"/>
                <a:sym typeface="Raleway"/>
              </a:rPr>
              <a:t>Pedro Umpierre:</a:t>
            </a: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 1 Diagrama de Sequência, 1 DSS, Justificativa de Arquitetura, Diagrama de Visão Arquitetural, Diagrama de Classes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Raleway"/>
                <a:ea typeface="Raleway"/>
                <a:cs typeface="Raleway"/>
                <a:sym typeface="Raleway"/>
              </a:rPr>
              <a:t>Ramon Pedro Pereira Santos:</a:t>
            </a: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 1 Diagrama de Sequência, 1 DSS, Escopo, Contrato de Operação, Diagrama de Classes,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Raleway"/>
                <a:ea typeface="Raleway"/>
                <a:cs typeface="Raleway"/>
                <a:sym typeface="Raleway"/>
              </a:rPr>
              <a:t>Obs:</a:t>
            </a: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 O integrante Willian foi removido do grupo. Por isso, existem 6 diagramas de sequência e DSS antigos e apenas 5 novos (esses referentes aos 5 integrantes do grupo restantes)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56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5339" y="924566"/>
            <a:ext cx="3968400" cy="39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6"/>
          <p:cNvSpPr txBox="1"/>
          <p:nvPr>
            <p:ph idx="1" type="body"/>
          </p:nvPr>
        </p:nvSpPr>
        <p:spPr>
          <a:xfrm>
            <a:off x="508525" y="2571750"/>
            <a:ext cx="3761700" cy="198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A aventura chegou ao fim, heróis!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Que suas próximas batalhas sejam épicas!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Nos vemos na taverna, para a próxima!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Que a sorte esteja sempre ao seu lado!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Agradecemos a todos, mestres e jogadores!</a:t>
            </a:r>
            <a:endParaRPr/>
          </a:p>
        </p:txBody>
      </p:sp>
      <p:sp>
        <p:nvSpPr>
          <p:cNvPr id="368" name="Google Shape;368;p56"/>
          <p:cNvSpPr txBox="1"/>
          <p:nvPr>
            <p:ph type="title"/>
          </p:nvPr>
        </p:nvSpPr>
        <p:spPr>
          <a:xfrm>
            <a:off x="557775" y="1371796"/>
            <a:ext cx="3712500" cy="152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Aventura Finalizada: Obrigado!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727650" y="747275"/>
            <a:ext cx="7688700" cy="13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Escopo do Sistema:</a:t>
            </a:r>
            <a:endParaRPr sz="2100"/>
          </a:p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1135125" y="1689275"/>
            <a:ext cx="7911300" cy="30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Interface do Usuário (UI):</a:t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●"/>
            </a:pP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Amigável e responsiva.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●"/>
            </a:pP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Adaptada para mouse/teclado (Windows) e toque (Android).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●"/>
            </a:pP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Navegação intuitiva.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Sistema de Combate e Evolução:</a:t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●"/>
            </a:pP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Baseado em RPGs tradicionais, mas com regras e mecânicas próprias.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●"/>
            </a:pP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Foco em batalhas rápidas e acessíveis.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●"/>
            </a:pPr>
            <a:r>
              <a:rPr lang="pt-BR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Projetado com flexibilidade para futuras extensões (novas regras, funcionalidades, modos).</a:t>
            </a:r>
            <a:endParaRPr b="1" sz="21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2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617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727650" y="747275"/>
            <a:ext cx="76887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Restrições Arquiteturais: </a:t>
            </a:r>
            <a:r>
              <a:rPr lang="pt-BR" sz="2100">
                <a:solidFill>
                  <a:srgbClr val="FF0000"/>
                </a:solidFill>
              </a:rPr>
              <a:t>Antigo</a:t>
            </a:r>
            <a:endParaRPr sz="3000">
              <a:solidFill>
                <a:srgbClr val="FF0000"/>
              </a:solidFill>
            </a:endParaRPr>
          </a:p>
        </p:txBody>
      </p:sp>
      <p:sp>
        <p:nvSpPr>
          <p:cNvPr id="128" name="Google Shape;128;p20"/>
          <p:cNvSpPr txBox="1"/>
          <p:nvPr>
            <p:ph idx="1" type="body"/>
          </p:nvPr>
        </p:nvSpPr>
        <p:spPr>
          <a:xfrm>
            <a:off x="287400" y="1394000"/>
            <a:ext cx="8759100" cy="37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●"/>
            </a:pPr>
            <a:r>
              <a:rPr b="1"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Tecnologia de Desenvolvimento: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O sistema será desenvolvido utilizando o </a:t>
            </a:r>
            <a:r>
              <a:rPr b="1"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framework Flutter e a linguagem Dart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 Esta decisão implica uma única base de código para as plataformas alvo e orienta a escolha de bibliotecas e ferramentas compatíveis.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●"/>
            </a:pPr>
            <a:r>
              <a:rPr b="1"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Armazenamento de Dados: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Todo o armazenamento de dados do aplicativo será </a:t>
            </a:r>
            <a:r>
              <a:rPr b="1"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estritamente local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residindo no dispositivo do usuário. Não haverá componentes de backend ou sincronização com a nuvem no escopo atual.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●"/>
            </a:pPr>
            <a:r>
              <a:rPr b="1"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Plataformas Iniciais: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O escopo de lançamento inicial do aplicativo concentra-se nas plataformas </a:t>
            </a:r>
            <a:r>
              <a:rPr b="1"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Windows e Android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 Contudo, a escolha do Flutter implica uma consideração inerente à portabilidade para </a:t>
            </a:r>
            <a:r>
              <a:rPr b="1"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iOS e web</a:t>
            </a:r>
            <a:r>
              <a:rPr lang="pt-BR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em futuras iterações.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2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617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727650" y="747275"/>
            <a:ext cx="76887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Restrições Arquiteturais: </a:t>
            </a:r>
            <a:r>
              <a:rPr lang="pt-BR" sz="2100">
                <a:solidFill>
                  <a:srgbClr val="00FF00"/>
                </a:solidFill>
              </a:rPr>
              <a:t>Novo</a:t>
            </a:r>
            <a:endParaRPr sz="3000">
              <a:solidFill>
                <a:srgbClr val="00FF00"/>
              </a:solidFill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287400" y="1394000"/>
            <a:ext cx="8759100" cy="3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Restrição 1: Suporte Multiplataforma com Código Reutilizável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Descrição:</a:t>
            </a:r>
            <a:r>
              <a:rPr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 projeto exige a entrega de uma aplicação funcional em, no mínimo, duas plataformas distintas (Windows e Android) a partir de um esforço de desenvolvimento unificado. É uma premissa do projeto otimizar os recursos de desenvolvimento e garantir a consistência da experiência do usuário entre as plataformas, evitando a criação e manutenção de bases de código separadas.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Decisão Arquitetural Resultante:</a:t>
            </a:r>
            <a:r>
              <a:rPr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atender a esta restrição de eficiência e portabilidade, </a:t>
            </a:r>
            <a:r>
              <a:rPr b="1"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foi decidido</a:t>
            </a:r>
            <a:r>
              <a:rPr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utilizar o framework Flutter, que permite o desenvolvimento a partir de uma única base de código em Dart.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2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617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727650" y="747275"/>
            <a:ext cx="76887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Restrições Arquiteturais: </a:t>
            </a:r>
            <a:r>
              <a:rPr lang="pt-BR" sz="2100">
                <a:solidFill>
                  <a:srgbClr val="00FF00"/>
                </a:solidFill>
              </a:rPr>
              <a:t>Novo</a:t>
            </a:r>
            <a:endParaRPr sz="3000">
              <a:solidFill>
                <a:srgbClr val="00FF00"/>
              </a:solidFill>
            </a:endParaRPr>
          </a:p>
        </p:txBody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287400" y="1394000"/>
            <a:ext cx="8759100" cy="3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Restrição 2: Operação Independente de Conectividade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Descrição:</a:t>
            </a:r>
            <a:r>
              <a:rPr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 sistema deve ser totalmente funcional em cenários sem acesso à internet. O caso de uso principal envolve o gerenciamento de sessões de RPG de mesa, que frequentemente ocorrem em ambientes onde a conectividade pode ser instável ou inexistente. A capacidade de operar offline é, portanto, um requisito operacional inegociável.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Decisão Arquitetural Resultante:</a:t>
            </a:r>
            <a:r>
              <a:rPr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garantir a funcionalidade offline, </a:t>
            </a:r>
            <a:r>
              <a:rPr b="1"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foi decidido</a:t>
            </a:r>
            <a:r>
              <a:rPr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que todo o armazenamento de dados (fichas, grupos, batalhas) será estritamente local, no dispositivo do usuário, sem dependência de um backend ou serviços na nuvem.</a:t>
            </a:r>
            <a:endParaRPr b="1" sz="162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617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727650" y="747275"/>
            <a:ext cx="76887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Restrições Arquiteturais: </a:t>
            </a:r>
            <a:r>
              <a:rPr lang="pt-BR" sz="2100">
                <a:solidFill>
                  <a:srgbClr val="00FF00"/>
                </a:solidFill>
              </a:rPr>
              <a:t>Novo</a:t>
            </a:r>
            <a:endParaRPr sz="3000">
              <a:solidFill>
                <a:srgbClr val="00FF00"/>
              </a:solidFill>
            </a:endParaRPr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287400" y="1394000"/>
            <a:ext cx="8759100" cy="3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Restrição 3: Escopo de Lançamento Focado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Descrição:</a:t>
            </a:r>
            <a:r>
              <a:rPr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viabilizar a entrega e validação do produto dentro do cronograma do projeto, o escopo da versão inicial está focado e limitado. A prioridade é validar as funcionalidades centrais em um conjunto definido de ambientes antes de considerar uma expansão mais ampla.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Decisão Arquitetural Resultante:</a:t>
            </a:r>
            <a:r>
              <a:rPr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Em função desta restrição de escopo, </a:t>
            </a:r>
            <a:r>
              <a:rPr b="1"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foi decidido</a:t>
            </a:r>
            <a:r>
              <a:rPr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que o lançamento inicial e os testes se concentrarão nas plataformas Windows (desktop) e Android (móvel).</a:t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